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66" r:id="rId2"/>
    <p:sldId id="256" r:id="rId3"/>
    <p:sldId id="257" r:id="rId4"/>
    <p:sldId id="258" r:id="rId5"/>
    <p:sldId id="259" r:id="rId6"/>
    <p:sldId id="275" r:id="rId7"/>
    <p:sldId id="273" r:id="rId8"/>
    <p:sldId id="260" r:id="rId9"/>
    <p:sldId id="265" r:id="rId10"/>
    <p:sldId id="272" r:id="rId11"/>
  </p:sldIdLst>
  <p:sldSz cx="12192000" cy="6858000"/>
  <p:notesSz cx="6858000" cy="9144000"/>
  <p:embeddedFontLst>
    <p:embeddedFont>
      <p:font typeface="Lato" panose="020F0502020204030203" pitchFamily="34" charset="77"/>
      <p:regular r:id="rId13"/>
      <p:bold r:id="rId14"/>
      <p:italic r:id="rId15"/>
      <p:boldItalic r:id="rId16"/>
    </p:embeddedFont>
    <p:embeddedFont>
      <p:font typeface="Lato Light" panose="020F0302020204030203" pitchFamily="34" charset="77"/>
      <p:regular r:id="rId17"/>
      <p:italic r:id="rId18"/>
    </p:embeddedFont>
    <p:embeddedFont>
      <p:font typeface="Prata" pitchFamily="2" charset="77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3927"/>
    <a:srgbClr val="F2E9D9"/>
    <a:srgbClr val="2E2B26"/>
    <a:srgbClr val="E4E4E4"/>
    <a:srgbClr val="392718"/>
    <a:srgbClr val="FFD272"/>
    <a:srgbClr val="F19319"/>
    <a:srgbClr val="D3693F"/>
    <a:srgbClr val="F2E9D7"/>
    <a:srgbClr val="962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/>
    <p:restoredTop sz="94709"/>
  </p:normalViewPr>
  <p:slideViewPr>
    <p:cSldViewPr snapToGrid="0">
      <p:cViewPr varScale="1">
        <p:scale>
          <a:sx n="143" d="100"/>
          <a:sy n="143" d="100"/>
        </p:scale>
        <p:origin x="696" y="200"/>
      </p:cViewPr>
      <p:guideLst/>
    </p:cSldViewPr>
  </p:slideViewPr>
  <p:notesTextViewPr>
    <p:cViewPr>
      <p:scale>
        <a:sx n="65" d="100"/>
        <a:sy n="6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A00A8-4386-304B-A652-EB0631EF0909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02EA1-5D8D-0145-9CB2-C464B709D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184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2EA1-5D8D-0145-9CB2-C464B709D54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969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2EA1-5D8D-0145-9CB2-C464B709D54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440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2EA1-5D8D-0145-9CB2-C464B709D54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46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2EA1-5D8D-0145-9CB2-C464B709D54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40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2EA1-5D8D-0145-9CB2-C464B709D54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2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1C72E-3CC4-1241-CCD6-4EB8073C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7E4E0-E496-50FF-D467-0E951E285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6F24F-815B-BA5B-E24E-F4EC536B4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B1287-38C0-C3F5-7074-9CE6A915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7156E-2A28-C836-077B-12DD2643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6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312E7-201C-F9C1-4AB6-EF30450E4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9223F-1514-3F80-274B-E964A92B5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BA7E8-5CD0-D6A6-6F16-B468E3C5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1D2D2-F6BD-7891-89BC-A0B3D55C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9110B-DD55-9C0B-18B4-2CB68D7C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0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C04D0-AFFA-2670-B8A6-FF5BFF71AA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E788B-CD43-C0DE-98C0-0853739A8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0578-39C1-BCD4-BA8E-122AE450C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CB0B8-317A-AD53-17D8-995EC202A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889C1-E17A-2289-1DC8-325C9A52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8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B0C1-777C-C196-9C47-4E8AF32F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3800C-8418-53C2-B6E9-539B5ED1F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5ED68-5E06-3EC9-398A-36DE9494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1981A-B1C4-F94C-E35A-C20C5C37B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DDF62-3D89-45E0-C0CA-C6A95C15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4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D2FD0-11D9-5545-79B7-7497F7E5D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28E57-4D66-E77B-B6AF-75E39B35B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FCA9E-CC9A-CA19-0D3B-D05D90282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79964-8A23-9811-F571-8596C1F0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1902C-B6D2-A21C-67B4-FB033740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4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74AF-0F6E-CDB9-D783-1D2F622D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76A46-BA78-0072-9697-6933D20BC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CC5B1-31E3-03A4-CE13-C384A38BE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13160-05F2-318D-F0B0-BEC6DAA1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776D9-8FC7-7250-7635-3D93C6A4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5332A-5576-E080-CA26-4442E3C2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8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54FFA-D793-485D-3598-02AE20F7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9CFA5-783D-383F-0A69-5A21A0195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BA4E2-F502-8CB6-7953-2A7DA0F57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6C65A-B6C6-9E07-9C93-B09EC834B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483DD6-718E-C447-A3F2-9BFD16F94A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0D5A0-84DC-BAC4-E63D-7DE0DE240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412468-07EC-9AD3-6C41-9E8673F5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0FB620-B6CD-FB80-4E27-C8EC42A8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46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E67D-797E-771C-E3F1-EED0ED38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5F70F-4B54-28BA-2BE3-36A549303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357C8-335A-B7D7-51ED-403637E7E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F18F6-178B-6500-273A-C2226599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28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CBBB6D-F7CD-FB65-F967-8FEED9BD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57735B-5A10-F560-BDE8-08735F20D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7BB12-F603-1B6D-2969-B96BF77D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9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2189F-D020-2DB1-0206-C5756D71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0DA89-E88C-C359-5919-637D1E613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4401A8-117E-6933-AC29-669CA24D5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7077E-6AF8-D28D-CA78-7CA9512B0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E3F96-060F-1D60-DF2B-4A932DB45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93022-FA10-A392-B40E-506B07F75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8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5F1EA-DBCF-D41E-4261-CDB591D25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35D6A-038C-754B-75FC-2A39CD093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88F4B-F047-9FCC-BF86-08C1D1F50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1C026-A694-F7F4-FF9D-DE299FAA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918D0-96D2-7CB2-AE0C-B5ACF045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50AC4-DFF6-6054-87F5-7E202B47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19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B8460-289A-95EA-750E-A9BBE82C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21499-FA8F-F351-BF08-46DE5967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4F6DA-AA32-790C-9DEB-F4DF492E1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37D4A3-5B3A-C24A-9FB4-ACFADE601235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58241-CEB2-F1BB-F399-7757DC151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7E92F-0475-1F27-53DF-ACE007571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6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jpeg"/><Relationship Id="rId7" Type="http://schemas.openxmlformats.org/officeDocument/2006/relationships/hyperlink" Target="https://www.firmenich.com/company/research/leadership-science/materials-scienc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2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0.png"/><Relationship Id="rId5" Type="http://schemas.openxmlformats.org/officeDocument/2006/relationships/image" Target="../media/image27.jpeg"/><Relationship Id="rId1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26.jpeg"/><Relationship Id="rId9" Type="http://schemas.openxmlformats.org/officeDocument/2006/relationships/image" Target="../media/image14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F75B3C-D99C-46B7-D798-1BA8AA162DCE}"/>
              </a:ext>
            </a:extLst>
          </p:cNvPr>
          <p:cNvSpPr txBox="1"/>
          <p:nvPr/>
        </p:nvSpPr>
        <p:spPr>
          <a:xfrm>
            <a:off x="1293139" y="3206574"/>
            <a:ext cx="9605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E4E4E4">
                    <a:alpha val="60000"/>
                  </a:srgbClr>
                </a:solidFill>
                <a:latin typeface="Lato Light" panose="020F0302020204030203" pitchFamily="34" charset="77"/>
              </a:rPr>
              <a:t>HaloScent   PowerPoint &amp; Video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1D929-2B98-1514-B1C5-936C5D5945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99" y="2053104"/>
            <a:ext cx="10428402" cy="936926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17CFB2DB-F7C0-42DB-79CF-8951ABB653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737" y="6073397"/>
            <a:ext cx="3593755" cy="8185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C72AB0-002E-A96D-ACD6-CCFB9BD8899B}"/>
              </a:ext>
            </a:extLst>
          </p:cNvPr>
          <p:cNvSpPr txBox="1"/>
          <p:nvPr/>
        </p:nvSpPr>
        <p:spPr>
          <a:xfrm>
            <a:off x="4098124" y="5910643"/>
            <a:ext cx="96057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E4E4E4">
                    <a:alpha val="40000"/>
                  </a:srgbClr>
                </a:solidFill>
                <a:latin typeface="Lato Light" panose="020F0302020204030203" pitchFamily="34" charset="77"/>
              </a:rPr>
              <a:t>Presented By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46D0F7-1213-5718-716F-C3CA66A5F522}"/>
              </a:ext>
            </a:extLst>
          </p:cNvPr>
          <p:cNvSpPr txBox="1"/>
          <p:nvPr/>
        </p:nvSpPr>
        <p:spPr>
          <a:xfrm>
            <a:off x="3768812" y="3185121"/>
            <a:ext cx="5315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E4E4E4">
                    <a:alpha val="60000"/>
                  </a:srgbClr>
                </a:solidFill>
                <a:latin typeface="Lato" panose="020F0502020204030203" pitchFamily="34" charset="77"/>
              </a:rPr>
              <a:t>®</a:t>
            </a:r>
            <a:endParaRPr lang="en-US" sz="3200" dirty="0">
              <a:solidFill>
                <a:srgbClr val="E4E4E4">
                  <a:alpha val="60000"/>
                </a:srgbClr>
              </a:solidFill>
              <a:latin typeface="Lato Light" panose="020F03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68388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ith orange nails&#10;&#10;Description automatically generated">
            <a:extLst>
              <a:ext uri="{FF2B5EF4-FFF2-40B4-BE49-F238E27FC236}">
                <a16:creationId xmlns:a16="http://schemas.microsoft.com/office/drawing/2014/main" id="{A9A99B19-68A0-FF85-DBF9-A2F703E589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" y="0"/>
            <a:ext cx="52324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1DC5B7-B3A9-4E4E-3625-949723629254}"/>
              </a:ext>
            </a:extLst>
          </p:cNvPr>
          <p:cNvSpPr txBox="1"/>
          <p:nvPr/>
        </p:nvSpPr>
        <p:spPr>
          <a:xfrm>
            <a:off x="-333632" y="-159165"/>
            <a:ext cx="149758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600" dirty="0">
                <a:solidFill>
                  <a:srgbClr val="F2E9D7">
                    <a:alpha val="20000"/>
                  </a:srgbClr>
                </a:solidFill>
                <a:latin typeface="Prata" pitchFamily="2" charset="77"/>
              </a:rPr>
              <a:t>CONCLUSION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EA51FD-ECE3-DFDD-9345-627D6AEEE07B}"/>
              </a:ext>
            </a:extLst>
          </p:cNvPr>
          <p:cNvSpPr>
            <a:spLocks/>
          </p:cNvSpPr>
          <p:nvPr/>
        </p:nvSpPr>
        <p:spPr>
          <a:xfrm>
            <a:off x="9044843" y="3429000"/>
            <a:ext cx="4575256" cy="4354466"/>
          </a:xfrm>
          <a:prstGeom prst="ellipse">
            <a:avLst/>
          </a:prstGeom>
          <a:solidFill>
            <a:srgbClr val="96240C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D7A555-A005-3AB2-F09A-6D00AC1C670F}"/>
              </a:ext>
            </a:extLst>
          </p:cNvPr>
          <p:cNvSpPr txBox="1"/>
          <p:nvPr/>
        </p:nvSpPr>
        <p:spPr>
          <a:xfrm>
            <a:off x="5770659" y="1119503"/>
            <a:ext cx="8339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2E9D7"/>
                </a:solidFill>
                <a:latin typeface="Prata" pitchFamily="2" charset="77"/>
              </a:rPr>
              <a:t>HALOSCENT IN SUM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D547C7-F776-D6A2-31E4-7E23F3C1CB00}"/>
              </a:ext>
            </a:extLst>
          </p:cNvPr>
          <p:cNvSpPr txBox="1"/>
          <p:nvPr/>
        </p:nvSpPr>
        <p:spPr>
          <a:xfrm>
            <a:off x="6381206" y="1678628"/>
            <a:ext cx="4687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5BEAF"/>
                </a:solidFill>
                <a:latin typeface="Lato" panose="020F0502020204030203" pitchFamily="34" charset="77"/>
              </a:rPr>
              <a:t>HaloScent ® </a:t>
            </a:r>
            <a:r>
              <a:rPr lang="en-US" sz="1600" dirty="0">
                <a:solidFill>
                  <a:srgbClr val="C5BEAF"/>
                </a:solidFill>
                <a:latin typeface="Lato Light" panose="020F0302020204030203" pitchFamily="34" charset="77"/>
              </a:rPr>
              <a:t>is a patented technology that gradually releases fragrance molecules over time, enhancing and prolonging the scent experience.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467C9-CF09-695F-C927-5BFCBB5C3E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09" y="6530906"/>
            <a:ext cx="1816100" cy="16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BC9B2-E684-C650-E912-0788943EB6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904" y="6505210"/>
            <a:ext cx="1181100" cy="20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8D808-6112-CE4F-BDE6-007DACB6B4FA}"/>
              </a:ext>
            </a:extLst>
          </p:cNvPr>
          <p:cNvSpPr txBox="1"/>
          <p:nvPr/>
        </p:nvSpPr>
        <p:spPr>
          <a:xfrm>
            <a:off x="6358058" y="3085133"/>
            <a:ext cx="5373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2E9D7"/>
                </a:solidFill>
                <a:latin typeface="Prata" pitchFamily="2" charset="77"/>
              </a:rPr>
              <a:t>THANK YOU FOR YOUR TIME &amp; ATTENTION!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F84D2F5-A8C6-C071-83D9-8920A02AF7BB}"/>
              </a:ext>
            </a:extLst>
          </p:cNvPr>
          <p:cNvSpPr/>
          <p:nvPr/>
        </p:nvSpPr>
        <p:spPr>
          <a:xfrm>
            <a:off x="4706619" y="3356870"/>
            <a:ext cx="2254648" cy="2226878"/>
          </a:xfrm>
          <a:prstGeom prst="ellipse">
            <a:avLst/>
          </a:prstGeom>
          <a:solidFill>
            <a:srgbClr val="F1931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C4BE4A8-7D0A-388A-1AA9-FC139A53C2D3}"/>
              </a:ext>
            </a:extLst>
          </p:cNvPr>
          <p:cNvSpPr/>
          <p:nvPr/>
        </p:nvSpPr>
        <p:spPr>
          <a:xfrm>
            <a:off x="656058" y="2046579"/>
            <a:ext cx="598400" cy="544213"/>
          </a:xfrm>
          <a:prstGeom prst="ellipse">
            <a:avLst/>
          </a:prstGeom>
          <a:solidFill>
            <a:srgbClr val="FADB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black circle with white text&#10;&#10;Description automatically generated">
            <a:extLst>
              <a:ext uri="{FF2B5EF4-FFF2-40B4-BE49-F238E27FC236}">
                <a16:creationId xmlns:a16="http://schemas.microsoft.com/office/drawing/2014/main" id="{F2708949-192A-9491-FFCB-11EDD8FDFA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700" y="4725496"/>
            <a:ext cx="1130300" cy="1130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2E275D-9E09-0156-A1EC-D70B8F5A8D9F}"/>
              </a:ext>
            </a:extLst>
          </p:cNvPr>
          <p:cNvSpPr txBox="1"/>
          <p:nvPr/>
        </p:nvSpPr>
        <p:spPr>
          <a:xfrm>
            <a:off x="7129000" y="3993851"/>
            <a:ext cx="46879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5BEAF"/>
                </a:solidFill>
                <a:latin typeface="Lato Light" panose="020F0302020204030203" pitchFamily="34" charset="77"/>
              </a:rPr>
              <a:t>We open the floor to questions…</a:t>
            </a:r>
          </a:p>
        </p:txBody>
      </p:sp>
    </p:spTree>
    <p:extLst>
      <p:ext uri="{BB962C8B-B14F-4D97-AF65-F5344CB8AC3E}">
        <p14:creationId xmlns:p14="http://schemas.microsoft.com/office/powerpoint/2010/main" val="201753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/>
      <p:bldP spid="3" grpId="0"/>
      <p:bldP spid="6" grpId="0"/>
      <p:bldP spid="9" grpId="0" animBg="1"/>
      <p:bldP spid="10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60F61597-171B-F2A0-5A43-B70176FC0C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03294" y="2681408"/>
            <a:ext cx="1966043" cy="1871167"/>
          </a:xfrm>
          <a:prstGeom prst="ellipse">
            <a:avLst/>
          </a:prstGeom>
          <a:solidFill>
            <a:srgbClr val="D3693F">
              <a:alpha val="298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1B245A-F426-2E89-0954-1D8C921C00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985650" y="3272813"/>
            <a:ext cx="6024250" cy="5733535"/>
          </a:xfrm>
          <a:prstGeom prst="ellipse">
            <a:avLst/>
          </a:prstGeom>
          <a:solidFill>
            <a:srgbClr val="96240D">
              <a:alpha val="2996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17955-C75F-BC4D-AF3B-6CEB7B6E41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4711683" y="1263010"/>
            <a:ext cx="2743919" cy="499511"/>
          </a:xfrm>
        </p:spPr>
        <p:txBody>
          <a:bodyPr>
            <a:normAutofit/>
          </a:bodyPr>
          <a:lstStyle/>
          <a:p>
            <a:r>
              <a:rPr lang="en-US" sz="1800" spc="120" dirty="0">
                <a:solidFill>
                  <a:srgbClr val="F2E9D7"/>
                </a:solidFill>
                <a:latin typeface="Lato Light" panose="020F0302020204030203" pitchFamily="34" charset="77"/>
              </a:rPr>
              <a:t>INTRODUCING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A67B846-A8C8-4907-CCC8-9DE5572EAC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34" y="2310381"/>
            <a:ext cx="10479474" cy="14090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F0FE60-02E0-F7B6-75B3-1B00BF6CDC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38600" y="4304316"/>
            <a:ext cx="4114800" cy="499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pc="120" dirty="0">
                <a:solidFill>
                  <a:srgbClr val="F2E9D7"/>
                </a:solidFill>
                <a:latin typeface="Lato Light" panose="020F0302020204030203" pitchFamily="34" charset="77"/>
              </a:rPr>
              <a:t>THE FRAGRANCE AMPLIFIER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D8533-A195-E110-A743-61A33E6182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134" y="6390847"/>
            <a:ext cx="1638300" cy="279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CE144C7-9C8E-9B2D-8ABD-AC61002F5B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93050" y="6415561"/>
            <a:ext cx="1546654" cy="279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F2E9D7"/>
                </a:solidFill>
                <a:latin typeface="Prata" pitchFamily="2" charset="77"/>
              </a:rPr>
              <a:t>PRESENTED TO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5EA2B5-D56A-EB44-0EDE-0A42470749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644" y="6452632"/>
            <a:ext cx="1546654" cy="279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dirty="0">
                <a:solidFill>
                  <a:srgbClr val="F2E9D7"/>
                </a:solidFill>
                <a:latin typeface="Prata" pitchFamily="2" charset="77"/>
              </a:rPr>
              <a:t>AN INNOVATION BY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DB9FB8-9950-4F2B-B89A-88B84754C6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400" y="6484725"/>
            <a:ext cx="2082801" cy="1905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DE10A8A-48E8-F350-75A7-5E510C32BA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95024" y="2334069"/>
            <a:ext cx="524889" cy="499559"/>
          </a:xfrm>
          <a:prstGeom prst="ellipse">
            <a:avLst/>
          </a:prstGeom>
          <a:solidFill>
            <a:srgbClr val="FADB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8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" grpId="0"/>
      <p:bldP spid="6" grpId="0"/>
      <p:bldP spid="10" grpId="0"/>
      <p:bldP spid="11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ith long curly hair&#10;&#10;Description automatically generated">
            <a:extLst>
              <a:ext uri="{FF2B5EF4-FFF2-40B4-BE49-F238E27FC236}">
                <a16:creationId xmlns:a16="http://schemas.microsoft.com/office/drawing/2014/main" id="{2022B59C-CB5E-A983-4A5F-1E397C317E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64" y="1808087"/>
            <a:ext cx="5270500" cy="4191000"/>
          </a:xfrm>
          <a:prstGeom prst="rect">
            <a:avLst/>
          </a:prstGeom>
        </p:spPr>
      </p:pic>
      <p:pic>
        <p:nvPicPr>
          <p:cNvPr id="10" name="Picture 9" descr="A person holding a blanket&#10;&#10;Description automatically generated">
            <a:extLst>
              <a:ext uri="{FF2B5EF4-FFF2-40B4-BE49-F238E27FC236}">
                <a16:creationId xmlns:a16="http://schemas.microsoft.com/office/drawing/2014/main" id="{84B2B2B8-9DEF-8840-0D03-340CFDB70F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603" y="3276600"/>
            <a:ext cx="4572000" cy="358140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2073072-2D46-D411-8D9C-3DA074D4BD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8486" y="2416521"/>
            <a:ext cx="2368170" cy="2253888"/>
          </a:xfrm>
          <a:prstGeom prst="ellipse">
            <a:avLst/>
          </a:prstGeom>
          <a:solidFill>
            <a:srgbClr val="D3693F">
              <a:alpha val="298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bottle of perfume in a desert&#10;&#10;Description automatically generated">
            <a:extLst>
              <a:ext uri="{FF2B5EF4-FFF2-40B4-BE49-F238E27FC236}">
                <a16:creationId xmlns:a16="http://schemas.microsoft.com/office/drawing/2014/main" id="{F105345F-89CD-F8D8-18C7-386D381F04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855" y="2158766"/>
            <a:ext cx="5130800" cy="35433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155679AB-1FD2-AE39-8E2B-ED4645CE4E49}"/>
              </a:ext>
            </a:extLst>
          </p:cNvPr>
          <p:cNvSpPr>
            <a:spLocks/>
          </p:cNvSpPr>
          <p:nvPr/>
        </p:nvSpPr>
        <p:spPr>
          <a:xfrm>
            <a:off x="8908214" y="3276600"/>
            <a:ext cx="4672229" cy="4446759"/>
          </a:xfrm>
          <a:prstGeom prst="ellipse">
            <a:avLst/>
          </a:prstGeom>
          <a:solidFill>
            <a:srgbClr val="96240D">
              <a:alpha val="2996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35C13-487F-852D-3EEA-0BFA141EE0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607542" y="-234780"/>
            <a:ext cx="138045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0" dirty="0">
                <a:solidFill>
                  <a:srgbClr val="423927">
                    <a:alpha val="12164"/>
                  </a:srgbClr>
                </a:solidFill>
                <a:latin typeface="Prata" pitchFamily="2" charset="77"/>
              </a:rPr>
              <a:t>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DE66E-F2F2-4A1D-5FC2-B49EE44F7DEC}"/>
              </a:ext>
            </a:extLst>
          </p:cNvPr>
          <p:cNvSpPr txBox="1">
            <a:spLocks/>
          </p:cNvSpPr>
          <p:nvPr/>
        </p:nvSpPr>
        <p:spPr>
          <a:xfrm>
            <a:off x="183291" y="345987"/>
            <a:ext cx="6093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23927"/>
                </a:solidFill>
                <a:latin typeface="Prata" pitchFamily="2" charset="77"/>
              </a:rPr>
              <a:t>WHAT IS HALOSCENT?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C66B7-862A-4890-CDD5-0CF1603CB7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1638" y="889684"/>
            <a:ext cx="6093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u="none" strike="noStrike" dirty="0">
                <a:solidFill>
                  <a:srgbClr val="000000"/>
                </a:solidFill>
                <a:effectLst/>
                <a:latin typeface="Lato" panose="020F0502020204030203" pitchFamily="34" charset="77"/>
              </a:rPr>
              <a:t>HaloScent® 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Lato Light" panose="020F0302020204030203" pitchFamily="34" charset="77"/>
              </a:rPr>
              <a:t>is an innovative fragrance technology that enhances the longevity and intensity of scents in various products.</a:t>
            </a:r>
            <a:endParaRPr lang="en-US" sz="1600" dirty="0">
              <a:solidFill>
                <a:srgbClr val="423927"/>
              </a:solidFill>
              <a:latin typeface="Lato Light" panose="020F0302020204030203" pitchFamily="34" charset="7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EF3B17-BCC2-AC96-5A3D-0D8A351A0F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639" y="6510983"/>
            <a:ext cx="1181100" cy="203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675BEA-792C-CE1E-ADC4-B28ECBF5819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807" y="5592920"/>
            <a:ext cx="1856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HAIR CARE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71A1BD-6C33-5950-DC6B-C6D6474B06A2}"/>
              </a:ext>
            </a:extLst>
          </p:cNvPr>
          <p:cNvSpPr txBox="1">
            <a:spLocks/>
          </p:cNvSpPr>
          <p:nvPr/>
        </p:nvSpPr>
        <p:spPr>
          <a:xfrm>
            <a:off x="3530768" y="3368702"/>
            <a:ext cx="2832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LAUNDRY CARE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34569C-5B9E-CFBA-E26B-8D47EFD01A19}"/>
              </a:ext>
            </a:extLst>
          </p:cNvPr>
          <p:cNvSpPr txBox="1">
            <a:spLocks/>
          </p:cNvSpPr>
          <p:nvPr/>
        </p:nvSpPr>
        <p:spPr>
          <a:xfrm>
            <a:off x="9659255" y="5332734"/>
            <a:ext cx="2619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FINE FRAGRANCES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5600D1-0DAB-40E3-0F77-4FD3ACAB27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0761" y="1860956"/>
            <a:ext cx="630247" cy="599833"/>
          </a:xfrm>
          <a:prstGeom prst="ellipse">
            <a:avLst/>
          </a:prstGeom>
          <a:solidFill>
            <a:srgbClr val="FADB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A black circle with text&#10;&#10;Description automatically generated">
            <a:extLst>
              <a:ext uri="{FF2B5EF4-FFF2-40B4-BE49-F238E27FC236}">
                <a16:creationId xmlns:a16="http://schemas.microsoft.com/office/drawing/2014/main" id="{89B6DACB-1672-4F6F-2467-60F0A0F482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786" y="1571498"/>
            <a:ext cx="1130300" cy="1130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1AF8CD-8343-A008-6E46-676ABF8E652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71" y="6530742"/>
            <a:ext cx="18161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7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3" grpId="0"/>
      <p:bldP spid="4" grpId="0"/>
      <p:bldP spid="5" grpId="0"/>
      <p:bldP spid="19" grpId="0"/>
      <p:bldP spid="20" grpId="0"/>
      <p:bldP spid="21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1EC839F-41F6-E2A2-4859-AD8C5AADC4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010"/>
            <a:ext cx="4780870" cy="347037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DE9C72B-CCDE-245F-11E9-E8F70B578F64}"/>
              </a:ext>
            </a:extLst>
          </p:cNvPr>
          <p:cNvSpPr>
            <a:spLocks/>
          </p:cNvSpPr>
          <p:nvPr/>
        </p:nvSpPr>
        <p:spPr>
          <a:xfrm>
            <a:off x="-1487173" y="-374218"/>
            <a:ext cx="4575256" cy="4354466"/>
          </a:xfrm>
          <a:prstGeom prst="ellipse">
            <a:avLst/>
          </a:prstGeom>
          <a:solidFill>
            <a:srgbClr val="96240C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BBF29-9559-16EA-52E4-E293122BC58B}"/>
              </a:ext>
            </a:extLst>
          </p:cNvPr>
          <p:cNvSpPr txBox="1"/>
          <p:nvPr/>
        </p:nvSpPr>
        <p:spPr>
          <a:xfrm>
            <a:off x="248755" y="283935"/>
            <a:ext cx="8339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2E9D7"/>
                </a:solidFill>
                <a:latin typeface="Prata" pitchFamily="2" charset="77"/>
              </a:rPr>
              <a:t>HOW DOES HALOSCENT WORK?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BA0935-AAEE-3DA7-4936-A859DEE842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75690" y="-248324"/>
            <a:ext cx="98912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0" dirty="0">
                <a:solidFill>
                  <a:srgbClr val="F2E9D7">
                    <a:alpha val="8000"/>
                  </a:srgbClr>
                </a:solidFill>
                <a:latin typeface="Prata" pitchFamily="2" charset="77"/>
              </a:rPr>
              <a:t>TECH-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DB1F3-B414-912E-60EF-A347DB4AB7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259606" y="4830467"/>
            <a:ext cx="125857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0" dirty="0">
                <a:solidFill>
                  <a:srgbClr val="F2E9D7">
                    <a:alpha val="8000"/>
                  </a:srgbClr>
                </a:solidFill>
                <a:latin typeface="Prata" pitchFamily="2" charset="77"/>
              </a:rPr>
              <a:t>NOLOGY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09906-9EA2-D22A-114B-F1EE32E68CBC}"/>
              </a:ext>
            </a:extLst>
          </p:cNvPr>
          <p:cNvSpPr txBox="1"/>
          <p:nvPr/>
        </p:nvSpPr>
        <p:spPr>
          <a:xfrm>
            <a:off x="5568198" y="1176691"/>
            <a:ext cx="63224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5BEAF"/>
                </a:solidFill>
                <a:latin typeface="Lato" panose="020F0502020204030203" pitchFamily="34" charset="77"/>
              </a:rPr>
              <a:t>HaloScent® Profragrance</a:t>
            </a:r>
            <a:r>
              <a:rPr lang="en-US" sz="1600" dirty="0">
                <a:solidFill>
                  <a:srgbClr val="C5BEAF"/>
                </a:solidFill>
                <a:latin typeface="Lato Light" panose="020F0502020204030203" pitchFamily="34" charset="77"/>
              </a:rPr>
              <a:t> systems consist of two bonded fragrance molecules. One adheres to surfaces for long-lasting scent, while the other evaporates quickly for immediate fragrance release.</a:t>
            </a:r>
          </a:p>
          <a:p>
            <a:endParaRPr lang="en-US" sz="1600" dirty="0">
              <a:solidFill>
                <a:srgbClr val="C5BEAF"/>
              </a:solidFill>
              <a:latin typeface="Lato Light" panose="020F0302020204030203" pitchFamily="34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6B8FA7-C261-168F-17C4-72AB5382AD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09" y="6530906"/>
            <a:ext cx="1816100" cy="16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4421C-DBF4-17FF-5FDA-FEBCF019EC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904" y="6505210"/>
            <a:ext cx="1181100" cy="203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E70C3C-33AF-0182-7BB0-F36F571505F5}"/>
              </a:ext>
            </a:extLst>
          </p:cNvPr>
          <p:cNvSpPr txBox="1"/>
          <p:nvPr/>
        </p:nvSpPr>
        <p:spPr>
          <a:xfrm>
            <a:off x="6998208" y="5334226"/>
            <a:ext cx="5317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5BEAF"/>
                </a:solidFill>
                <a:latin typeface="Lato Light" panose="020F0302020204030203" pitchFamily="34" charset="77"/>
              </a:rPr>
              <a:t>When exposed to </a:t>
            </a:r>
            <a:r>
              <a:rPr lang="en-US" sz="1600" i="1" dirty="0">
                <a:solidFill>
                  <a:srgbClr val="C5BEAF"/>
                </a:solidFill>
                <a:latin typeface="Lato" panose="020F0502020204030203" pitchFamily="34" charset="77"/>
              </a:rPr>
              <a:t>natural triggers</a:t>
            </a:r>
            <a:r>
              <a:rPr lang="en-US" sz="1600" dirty="0">
                <a:solidFill>
                  <a:srgbClr val="C5BEAF"/>
                </a:solidFill>
                <a:latin typeface="Lato Light" panose="020F0302020204030203" pitchFamily="34" charset="77"/>
              </a:rPr>
              <a:t> like oxygen, heat, or enzymes, the bond breaks, and the volatile perfume molecule gradually releases over time.</a:t>
            </a:r>
          </a:p>
        </p:txBody>
      </p:sp>
      <p:pic>
        <p:nvPicPr>
          <p:cNvPr id="27" name="Picture 26" descr="Close up of a person's hair&#10;&#10;Description automatically generated">
            <a:extLst>
              <a:ext uri="{FF2B5EF4-FFF2-40B4-BE49-F238E27FC236}">
                <a16:creationId xmlns:a16="http://schemas.microsoft.com/office/drawing/2014/main" id="{A8331FCC-A155-054E-336A-BF7F14B3B5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325" y="2353553"/>
            <a:ext cx="5943600" cy="28067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A6F714B-1085-B9DB-DB03-DF894BEB951D}"/>
              </a:ext>
            </a:extLst>
          </p:cNvPr>
          <p:cNvSpPr/>
          <p:nvPr/>
        </p:nvSpPr>
        <p:spPr>
          <a:xfrm>
            <a:off x="4465112" y="3782249"/>
            <a:ext cx="2254648" cy="2226878"/>
          </a:xfrm>
          <a:prstGeom prst="ellipse">
            <a:avLst/>
          </a:prstGeom>
          <a:solidFill>
            <a:srgbClr val="F1931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DBE8B00-FEE2-C5C2-0CB4-FD98FDE5F419}"/>
              </a:ext>
            </a:extLst>
          </p:cNvPr>
          <p:cNvSpPr/>
          <p:nvPr/>
        </p:nvSpPr>
        <p:spPr>
          <a:xfrm>
            <a:off x="11727712" y="2099098"/>
            <a:ext cx="598400" cy="544213"/>
          </a:xfrm>
          <a:prstGeom prst="ellipse">
            <a:avLst/>
          </a:prstGeom>
          <a:solidFill>
            <a:srgbClr val="FADB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274DF74-29E6-1B14-DE56-5F2C64FC6476}"/>
              </a:ext>
            </a:extLst>
          </p:cNvPr>
          <p:cNvCxnSpPr>
            <a:cxnSpLocks/>
          </p:cNvCxnSpPr>
          <p:nvPr/>
        </p:nvCxnSpPr>
        <p:spPr>
          <a:xfrm>
            <a:off x="4726345" y="1346809"/>
            <a:ext cx="886636" cy="0"/>
          </a:xfrm>
          <a:prstGeom prst="line">
            <a:avLst/>
          </a:prstGeom>
          <a:ln w="9525">
            <a:solidFill>
              <a:srgbClr val="F2E9D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FED47FD-F42A-5C8F-F746-AE2BD35650BB}"/>
              </a:ext>
            </a:extLst>
          </p:cNvPr>
          <p:cNvCxnSpPr>
            <a:cxnSpLocks/>
          </p:cNvCxnSpPr>
          <p:nvPr/>
        </p:nvCxnSpPr>
        <p:spPr>
          <a:xfrm>
            <a:off x="6676612" y="5509239"/>
            <a:ext cx="362906" cy="0"/>
          </a:xfrm>
          <a:prstGeom prst="line">
            <a:avLst/>
          </a:prstGeom>
          <a:ln w="9525">
            <a:solidFill>
              <a:srgbClr val="F2E9D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D9713F9-9BD9-B192-8D6A-851BAE4E49BF}"/>
              </a:ext>
            </a:extLst>
          </p:cNvPr>
          <p:cNvCxnSpPr/>
          <p:nvPr/>
        </p:nvCxnSpPr>
        <p:spPr>
          <a:xfrm>
            <a:off x="6676612" y="5069565"/>
            <a:ext cx="0" cy="439674"/>
          </a:xfrm>
          <a:prstGeom prst="line">
            <a:avLst/>
          </a:prstGeom>
          <a:ln w="9525">
            <a:solidFill>
              <a:srgbClr val="F2E9D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30AB412-615E-D92C-4939-8497DC92E07E}"/>
              </a:ext>
            </a:extLst>
          </p:cNvPr>
          <p:cNvSpPr txBox="1"/>
          <p:nvPr/>
        </p:nvSpPr>
        <p:spPr>
          <a:xfrm>
            <a:off x="6249213" y="4707051"/>
            <a:ext cx="3564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23927"/>
                </a:solidFill>
                <a:latin typeface="Prata" pitchFamily="2" charset="77"/>
              </a:rPr>
              <a:t>THE REACTION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E5B575-CCB8-29CB-535F-052BCC92F1B0}"/>
              </a:ext>
            </a:extLst>
          </p:cNvPr>
          <p:cNvSpPr txBox="1"/>
          <p:nvPr/>
        </p:nvSpPr>
        <p:spPr>
          <a:xfrm>
            <a:off x="2758953" y="1172734"/>
            <a:ext cx="20471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23927"/>
                </a:solidFill>
                <a:latin typeface="Prata" pitchFamily="2" charset="77"/>
              </a:rPr>
              <a:t>THE FACTS</a:t>
            </a:r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B1C25F-0247-FB7F-B8C5-13E9AC6E9B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006" y="5024374"/>
            <a:ext cx="9906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" grpId="0"/>
      <p:bldP spid="8" grpId="0"/>
      <p:bldP spid="9" grpId="0"/>
      <p:bldP spid="23" grpId="0"/>
      <p:bldP spid="28" grpId="0" animBg="1"/>
      <p:bldP spid="32" grpId="0" animBg="1"/>
      <p:bldP spid="25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wet hair and a fern leaf&#10;&#10;Description automatically generated">
            <a:extLst>
              <a:ext uri="{FF2B5EF4-FFF2-40B4-BE49-F238E27FC236}">
                <a16:creationId xmlns:a16="http://schemas.microsoft.com/office/drawing/2014/main" id="{788032B7-F546-FD26-2E70-9FDD89292D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416" y="-18339"/>
            <a:ext cx="5004064" cy="6893353"/>
          </a:xfrm>
          <a:prstGeom prst="rect">
            <a:avLst/>
          </a:prstGeom>
        </p:spPr>
      </p:pic>
      <p:pic>
        <p:nvPicPr>
          <p:cNvPr id="12" name="Picture 11" descr="A black letter on a black background&#10;&#10;Description automatically generated">
            <a:extLst>
              <a:ext uri="{FF2B5EF4-FFF2-40B4-BE49-F238E27FC236}">
                <a16:creationId xmlns:a16="http://schemas.microsoft.com/office/drawing/2014/main" id="{5BFDCA41-9A3E-6BC2-3D4A-61725C739C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2" y="0"/>
            <a:ext cx="12207764" cy="1945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13D325-8C90-D90E-B552-FB0FB6B95FC6}"/>
              </a:ext>
            </a:extLst>
          </p:cNvPr>
          <p:cNvSpPr txBox="1"/>
          <p:nvPr/>
        </p:nvSpPr>
        <p:spPr>
          <a:xfrm>
            <a:off x="301520" y="1293652"/>
            <a:ext cx="61535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23927"/>
                </a:solidFill>
                <a:latin typeface="Prata" pitchFamily="2" charset="77"/>
              </a:rPr>
              <a:t>INNOVATIVE BIODEGRADABLE PROFRAGRANCES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A9EE4C-A59D-958F-12DC-D89B59F0E821}"/>
              </a:ext>
            </a:extLst>
          </p:cNvPr>
          <p:cNvSpPr>
            <a:spLocks/>
          </p:cNvSpPr>
          <p:nvPr/>
        </p:nvSpPr>
        <p:spPr>
          <a:xfrm>
            <a:off x="8599160" y="3429000"/>
            <a:ext cx="4672229" cy="4446759"/>
          </a:xfrm>
          <a:prstGeom prst="ellipse">
            <a:avLst/>
          </a:prstGeom>
          <a:solidFill>
            <a:srgbClr val="96240D">
              <a:alpha val="2996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50B8AA-1465-627F-69BA-1A320BAEBC16}"/>
              </a:ext>
            </a:extLst>
          </p:cNvPr>
          <p:cNvSpPr/>
          <p:nvPr/>
        </p:nvSpPr>
        <p:spPr>
          <a:xfrm>
            <a:off x="5366368" y="2901734"/>
            <a:ext cx="2368170" cy="2253888"/>
          </a:xfrm>
          <a:prstGeom prst="ellipse">
            <a:avLst/>
          </a:prstGeom>
          <a:solidFill>
            <a:srgbClr val="F1931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8D17DF-C9B1-1644-83F6-95571C0134FF}"/>
              </a:ext>
            </a:extLst>
          </p:cNvPr>
          <p:cNvSpPr/>
          <p:nvPr/>
        </p:nvSpPr>
        <p:spPr>
          <a:xfrm>
            <a:off x="584752" y="3084647"/>
            <a:ext cx="630247" cy="599833"/>
          </a:xfrm>
          <a:prstGeom prst="ellipse">
            <a:avLst/>
          </a:prstGeom>
          <a:solidFill>
            <a:srgbClr val="FFD272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FB765-DC77-610D-6E4E-6B61D6B1DC72}"/>
              </a:ext>
            </a:extLst>
          </p:cNvPr>
          <p:cNvSpPr txBox="1"/>
          <p:nvPr/>
        </p:nvSpPr>
        <p:spPr>
          <a:xfrm>
            <a:off x="779383" y="3239264"/>
            <a:ext cx="4835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Our new generation of </a:t>
            </a:r>
            <a:r>
              <a:rPr lang="en-US" sz="1600" i="1" dirty="0">
                <a:solidFill>
                  <a:srgbClr val="423927"/>
                </a:solidFill>
                <a:latin typeface="Lato" panose="020F0502020204030203" pitchFamily="34" charset="77"/>
              </a:rPr>
              <a:t>biodegradable profragrances </a:t>
            </a:r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delivers a new experience by releasing not only one but two perfume molecules over time.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AD8E30-D4F5-71B8-D82C-295DFFE9EB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96" y="6530742"/>
            <a:ext cx="1816100" cy="165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36158B-7119-C574-0BFB-3507DF9187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904" y="6505210"/>
            <a:ext cx="1181100" cy="20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16DC40-9D7C-6683-0011-EDB1C40548CA}"/>
              </a:ext>
            </a:extLst>
          </p:cNvPr>
          <p:cNvSpPr txBox="1"/>
          <p:nvPr/>
        </p:nvSpPr>
        <p:spPr>
          <a:xfrm>
            <a:off x="2386434" y="4449588"/>
            <a:ext cx="46332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This unique innovation creates a </a:t>
            </a:r>
            <a:r>
              <a:rPr lang="en-US" sz="1600" i="1" dirty="0">
                <a:solidFill>
                  <a:srgbClr val="423927"/>
                </a:solidFill>
                <a:latin typeface="Lato" panose="020F0502020204030203" pitchFamily="34" charset="77"/>
              </a:rPr>
              <a:t>halo effect</a:t>
            </a:r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, enabling the entire fragrance to last longer for a more rounded olfactive experience.</a:t>
            </a:r>
          </a:p>
        </p:txBody>
      </p:sp>
      <p:sp>
        <p:nvSpPr>
          <p:cNvPr id="25" name="Rectangle 24">
            <a:hlinkClick r:id="rId7"/>
            <a:extLst>
              <a:ext uri="{FF2B5EF4-FFF2-40B4-BE49-F238E27FC236}">
                <a16:creationId xmlns:a16="http://schemas.microsoft.com/office/drawing/2014/main" id="{3B9A9A6A-43EA-6BF8-77CA-8F92A1FCE9B0}"/>
              </a:ext>
            </a:extLst>
          </p:cNvPr>
          <p:cNvSpPr/>
          <p:nvPr/>
        </p:nvSpPr>
        <p:spPr>
          <a:xfrm>
            <a:off x="5266944" y="4494850"/>
            <a:ext cx="997140" cy="250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  <p:pic>
        <p:nvPicPr>
          <p:cNvPr id="10" name="Picture 9" descr="A black circle with white text&#10;&#10;Description automatically generated">
            <a:extLst>
              <a:ext uri="{FF2B5EF4-FFF2-40B4-BE49-F238E27FC236}">
                <a16:creationId xmlns:a16="http://schemas.microsoft.com/office/drawing/2014/main" id="{CBB482BB-6F26-6EF0-1BFF-CBF02FE6EED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477" y="2514889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8" grpId="0" animBg="1"/>
      <p:bldP spid="19" grpId="0" animBg="1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ntene-Final.mp4">
            <a:hlinkClick r:id="" action="ppaction://media"/>
            <a:extLst>
              <a:ext uri="{FF2B5EF4-FFF2-40B4-BE49-F238E27FC236}">
                <a16:creationId xmlns:a16="http://schemas.microsoft.com/office/drawing/2014/main" id="{0523DCC6-0679-7D36-C83B-A2D8B1FA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1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1ADFB368-139B-F947-7467-0F55A9DE99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516" y="1608881"/>
            <a:ext cx="4104357" cy="3565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7FA306-8E99-4CA0-37C3-90D221EDFC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506278" y="-238864"/>
            <a:ext cx="138045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700" dirty="0">
                <a:solidFill>
                  <a:srgbClr val="423927">
                    <a:alpha val="12164"/>
                  </a:srgbClr>
                </a:solidFill>
                <a:latin typeface="Prata" pitchFamily="2" charset="77"/>
              </a:rPr>
              <a:t>VISUALIZE</a:t>
            </a:r>
          </a:p>
        </p:txBody>
      </p:sp>
      <p:pic>
        <p:nvPicPr>
          <p:cNvPr id="33" name="Picture 32" descr="A close up of a molecule&#10;&#10;Description automatically generated">
            <a:extLst>
              <a:ext uri="{FF2B5EF4-FFF2-40B4-BE49-F238E27FC236}">
                <a16:creationId xmlns:a16="http://schemas.microsoft.com/office/drawing/2014/main" id="{AC459FBD-8DE3-7FC7-0E35-BFD71383CB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54" y="1607997"/>
            <a:ext cx="4104357" cy="3565660"/>
          </a:xfrm>
          <a:prstGeom prst="rect">
            <a:avLst/>
          </a:prstGeom>
        </p:spPr>
      </p:pic>
      <p:pic>
        <p:nvPicPr>
          <p:cNvPr id="35" name="Picture 34" descr="A close up of a person's face with water on her face&#10;&#10;Description automatically generated">
            <a:extLst>
              <a:ext uri="{FF2B5EF4-FFF2-40B4-BE49-F238E27FC236}">
                <a16:creationId xmlns:a16="http://schemas.microsoft.com/office/drawing/2014/main" id="{6555F661-2EC5-E68E-82BD-1F6E85A169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833" y="1607997"/>
            <a:ext cx="4104357" cy="3565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925355-79F7-5BA9-C94A-08E721B71CB9}"/>
              </a:ext>
            </a:extLst>
          </p:cNvPr>
          <p:cNvSpPr txBox="1">
            <a:spLocks/>
          </p:cNvSpPr>
          <p:nvPr/>
        </p:nvSpPr>
        <p:spPr>
          <a:xfrm>
            <a:off x="215187" y="535740"/>
            <a:ext cx="1066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23927"/>
                </a:solidFill>
                <a:latin typeface="Prata" pitchFamily="2" charset="77"/>
              </a:rPr>
              <a:t>HALOSCENT VISUAL DEMONSTRATION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73D228-AB22-4AE6-FD1A-310274A14D9F}"/>
              </a:ext>
            </a:extLst>
          </p:cNvPr>
          <p:cNvSpPr txBox="1"/>
          <p:nvPr/>
        </p:nvSpPr>
        <p:spPr>
          <a:xfrm>
            <a:off x="402813" y="5217135"/>
            <a:ext cx="27550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none" strike="noStrike" dirty="0">
                <a:solidFill>
                  <a:srgbClr val="000000"/>
                </a:solidFill>
                <a:effectLst/>
                <a:latin typeface="Lato Light" panose="020F0302020204030203" pitchFamily="34" charset="77"/>
              </a:rPr>
              <a:t>Two fragrance molecules are bonded together, creating a </a:t>
            </a:r>
            <a:r>
              <a:rPr lang="en-US" sz="1600" i="1" u="none" strike="noStrike" dirty="0">
                <a:solidFill>
                  <a:srgbClr val="000000"/>
                </a:solidFill>
                <a:effectLst/>
                <a:latin typeface="Lato" panose="020F0502020204030203" pitchFamily="34" charset="77"/>
              </a:rPr>
              <a:t>profragrance system.</a:t>
            </a:r>
            <a:endParaRPr lang="en-US" sz="1600" i="1" dirty="0">
              <a:solidFill>
                <a:srgbClr val="423927"/>
              </a:solidFill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C558F-BCE8-E222-8085-E483609C30AB}"/>
              </a:ext>
            </a:extLst>
          </p:cNvPr>
          <p:cNvSpPr txBox="1"/>
          <p:nvPr/>
        </p:nvSpPr>
        <p:spPr>
          <a:xfrm>
            <a:off x="4473198" y="5217135"/>
            <a:ext cx="3084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u="none" strike="noStrike" dirty="0">
                <a:solidFill>
                  <a:srgbClr val="000000"/>
                </a:solidFill>
                <a:effectLst/>
                <a:latin typeface="Lato" panose="020F0502020204030203" pitchFamily="34" charset="77"/>
              </a:rPr>
              <a:t>Natural triggers 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Lato Light" panose="020F0302020204030203" pitchFamily="34" charset="77"/>
              </a:rPr>
              <a:t>like oxygen, heat, or enzymes break the bond.</a:t>
            </a:r>
            <a:endParaRPr lang="en-US" sz="1600" dirty="0">
              <a:solidFill>
                <a:srgbClr val="423927"/>
              </a:solidFill>
              <a:latin typeface="Lato Light" panose="020F030202020403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CD4D3-E7FD-0B34-62DB-095103663AA3}"/>
              </a:ext>
            </a:extLst>
          </p:cNvPr>
          <p:cNvSpPr txBox="1"/>
          <p:nvPr/>
        </p:nvSpPr>
        <p:spPr>
          <a:xfrm>
            <a:off x="8573330" y="5195870"/>
            <a:ext cx="30846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none" strike="noStrike" dirty="0">
                <a:solidFill>
                  <a:srgbClr val="000000"/>
                </a:solidFill>
                <a:effectLst/>
                <a:latin typeface="Lato Light" panose="020F0302020204030203" pitchFamily="34" charset="77"/>
              </a:rPr>
              <a:t>The volatile perfume molecule gradually releases over time, creating a long-lasting </a:t>
            </a:r>
            <a:r>
              <a:rPr lang="en-US" sz="1600" i="1" u="none" strike="noStrike" dirty="0">
                <a:solidFill>
                  <a:srgbClr val="000000"/>
                </a:solidFill>
                <a:effectLst/>
                <a:latin typeface="Lato" panose="020F0502020204030203" pitchFamily="34" charset="77"/>
              </a:rPr>
              <a:t>halo effect.</a:t>
            </a:r>
            <a:endParaRPr lang="en-US" sz="1600" i="1" dirty="0">
              <a:solidFill>
                <a:srgbClr val="423927"/>
              </a:solidFill>
              <a:latin typeface="Lato" panose="020F05020202040302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49CF6-D4F2-0AFB-3C3E-AE5EA7CB8C9F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639" y="6510983"/>
            <a:ext cx="1181100" cy="20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D397B8-8962-27E6-664B-A5EC5E2926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71" y="6530742"/>
            <a:ext cx="1816100" cy="165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9C2A15-7906-AB3F-4B40-55197E73C328}"/>
              </a:ext>
            </a:extLst>
          </p:cNvPr>
          <p:cNvSpPr txBox="1">
            <a:spLocks/>
          </p:cNvSpPr>
          <p:nvPr/>
        </p:nvSpPr>
        <p:spPr>
          <a:xfrm>
            <a:off x="95039" y="4052459"/>
            <a:ext cx="23915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F2E9D7"/>
                </a:solidFill>
                <a:latin typeface="Prata" pitchFamily="2" charset="77"/>
              </a:rPr>
              <a:t>MOLECULES BOUND TOGETHER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F30473B-6D9A-10F0-94E4-E79E23D537AC}"/>
              </a:ext>
            </a:extLst>
          </p:cNvPr>
          <p:cNvSpPr/>
          <p:nvPr/>
        </p:nvSpPr>
        <p:spPr>
          <a:xfrm>
            <a:off x="2841632" y="2320609"/>
            <a:ext cx="2329182" cy="2216781"/>
          </a:xfrm>
          <a:prstGeom prst="ellipse">
            <a:avLst/>
          </a:prstGeom>
          <a:solidFill>
            <a:srgbClr val="D3693F">
              <a:alpha val="298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03387A4-7550-7877-839A-C4538E2F7EFF}"/>
              </a:ext>
            </a:extLst>
          </p:cNvPr>
          <p:cNvSpPr>
            <a:spLocks/>
          </p:cNvSpPr>
          <p:nvPr/>
        </p:nvSpPr>
        <p:spPr>
          <a:xfrm>
            <a:off x="9552343" y="-1212112"/>
            <a:ext cx="4546422" cy="4327023"/>
          </a:xfrm>
          <a:prstGeom prst="ellipse">
            <a:avLst/>
          </a:prstGeom>
          <a:solidFill>
            <a:srgbClr val="96240D">
              <a:alpha val="2996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BE1709-35A1-7785-36B6-2B0B5CA67674}"/>
              </a:ext>
            </a:extLst>
          </p:cNvPr>
          <p:cNvSpPr/>
          <p:nvPr/>
        </p:nvSpPr>
        <p:spPr>
          <a:xfrm>
            <a:off x="-220085" y="4716033"/>
            <a:ext cx="630247" cy="599833"/>
          </a:xfrm>
          <a:prstGeom prst="ellipse">
            <a:avLst/>
          </a:prstGeom>
          <a:solidFill>
            <a:srgbClr val="FADB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226F3A-B39E-2271-AB9D-7D1C40D99C0D}"/>
              </a:ext>
            </a:extLst>
          </p:cNvPr>
          <p:cNvSpPr txBox="1">
            <a:spLocks/>
          </p:cNvSpPr>
          <p:nvPr/>
        </p:nvSpPr>
        <p:spPr>
          <a:xfrm>
            <a:off x="4158350" y="4052459"/>
            <a:ext cx="23915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F2E9D7"/>
                </a:solidFill>
                <a:latin typeface="Prata" pitchFamily="2" charset="77"/>
              </a:rPr>
              <a:t>NATURAL TRIGGER ACTIVATION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27CD4-0B48-7335-8927-F9C9D2242542}"/>
              </a:ext>
            </a:extLst>
          </p:cNvPr>
          <p:cNvSpPr txBox="1">
            <a:spLocks/>
          </p:cNvSpPr>
          <p:nvPr/>
        </p:nvSpPr>
        <p:spPr>
          <a:xfrm>
            <a:off x="8278938" y="4052459"/>
            <a:ext cx="23915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F2E9D7"/>
                </a:solidFill>
                <a:latin typeface="Prata" pitchFamily="2" charset="77"/>
              </a:rPr>
              <a:t>GRADUAL FRAGRANCE RELEASE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FA89C0-DDA9-9919-56F5-7C95E3F38B84}"/>
              </a:ext>
            </a:extLst>
          </p:cNvPr>
          <p:cNvSpPr txBox="1">
            <a:spLocks/>
          </p:cNvSpPr>
          <p:nvPr/>
        </p:nvSpPr>
        <p:spPr>
          <a:xfrm>
            <a:off x="-214866" y="3164545"/>
            <a:ext cx="14992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700" dirty="0">
                <a:solidFill>
                  <a:srgbClr val="F2E9D9">
                    <a:alpha val="20000"/>
                  </a:srgbClr>
                </a:solidFill>
                <a:latin typeface="Prata" pitchFamily="2" charset="77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0EF6DF-E496-D44B-0C65-4D26CE373EB4}"/>
              </a:ext>
            </a:extLst>
          </p:cNvPr>
          <p:cNvSpPr txBox="1">
            <a:spLocks/>
          </p:cNvSpPr>
          <p:nvPr/>
        </p:nvSpPr>
        <p:spPr>
          <a:xfrm>
            <a:off x="3869569" y="3164545"/>
            <a:ext cx="14992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700" dirty="0">
                <a:solidFill>
                  <a:srgbClr val="F2E9D9">
                    <a:alpha val="20000"/>
                  </a:srgbClr>
                </a:solidFill>
                <a:latin typeface="Prata" pitchFamily="2" charset="77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A02BF4-5207-9222-13A0-CD3466049DC0}"/>
              </a:ext>
            </a:extLst>
          </p:cNvPr>
          <p:cNvSpPr txBox="1">
            <a:spLocks/>
          </p:cNvSpPr>
          <p:nvPr/>
        </p:nvSpPr>
        <p:spPr>
          <a:xfrm>
            <a:off x="7978712" y="3164545"/>
            <a:ext cx="14992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700" dirty="0">
                <a:solidFill>
                  <a:srgbClr val="F2E9D9">
                    <a:alpha val="20000"/>
                  </a:srgbClr>
                </a:solidFill>
                <a:latin typeface="Prata" pitchFamily="2" charset="77"/>
              </a:rPr>
              <a:t>3</a:t>
            </a: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B0C5911-2A4C-89D2-32FA-AD1AFCF1CB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873" y="2645131"/>
            <a:ext cx="9906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6" grpId="0"/>
      <p:bldP spid="17" grpId="0" animBg="1"/>
      <p:bldP spid="18" grpId="0" animBg="1"/>
      <p:bldP spid="19" grpId="0" animBg="1"/>
      <p:bldP spid="15" grpId="0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39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9B462C8-5BA0-F067-3802-E6936FDDC4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4384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6E93E7-4889-DD7C-23DE-A842678CA4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0" y="0"/>
            <a:ext cx="24384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ECB7DD-E0D0-8CB7-CF4E-91DBAFB147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0"/>
            <a:ext cx="24384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27F332-0ECA-C847-F99D-1B9AEE9998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199" y="0"/>
            <a:ext cx="24384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5CD659-6E1E-C144-F4A7-7F37A94D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600" y="9144"/>
            <a:ext cx="2438400" cy="6858000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E6527DD9-308D-56A6-9E94-DCCDE847B290}"/>
              </a:ext>
            </a:extLst>
          </p:cNvPr>
          <p:cNvSpPr/>
          <p:nvPr/>
        </p:nvSpPr>
        <p:spPr>
          <a:xfrm>
            <a:off x="6617286" y="1717634"/>
            <a:ext cx="1966043" cy="1871167"/>
          </a:xfrm>
          <a:prstGeom prst="ellipse">
            <a:avLst/>
          </a:prstGeom>
          <a:solidFill>
            <a:srgbClr val="D3693F">
              <a:alpha val="298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121B457-8F69-DAB8-FC89-ECAB8E2C5C11}"/>
              </a:ext>
            </a:extLst>
          </p:cNvPr>
          <p:cNvSpPr/>
          <p:nvPr/>
        </p:nvSpPr>
        <p:spPr>
          <a:xfrm>
            <a:off x="8463184" y="3181865"/>
            <a:ext cx="5597490" cy="5327369"/>
          </a:xfrm>
          <a:prstGeom prst="ellipse">
            <a:avLst/>
          </a:prstGeom>
          <a:solidFill>
            <a:srgbClr val="96240D">
              <a:alpha val="2996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5C579D0-1064-741D-826D-49BD632C64F3}"/>
              </a:ext>
            </a:extLst>
          </p:cNvPr>
          <p:cNvSpPr/>
          <p:nvPr/>
        </p:nvSpPr>
        <p:spPr>
          <a:xfrm>
            <a:off x="5536901" y="1218075"/>
            <a:ext cx="524889" cy="499559"/>
          </a:xfrm>
          <a:prstGeom prst="ellipse">
            <a:avLst/>
          </a:prstGeom>
          <a:solidFill>
            <a:srgbClr val="FADB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02987-1482-49A3-2E09-D584AAE516F5}"/>
              </a:ext>
            </a:extLst>
          </p:cNvPr>
          <p:cNvSpPr txBox="1">
            <a:spLocks/>
          </p:cNvSpPr>
          <p:nvPr/>
        </p:nvSpPr>
        <p:spPr>
          <a:xfrm>
            <a:off x="5618988" y="1391027"/>
            <a:ext cx="954023" cy="4624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spc="120" dirty="0">
                <a:solidFill>
                  <a:srgbClr val="F2E9D7"/>
                </a:solidFill>
                <a:latin typeface="Lato Light" panose="020F0302020204030203" pitchFamily="34" charset="77"/>
              </a:rPr>
              <a:t>THE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45064CA-E642-710F-205B-5A77A8DBEEB4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62" y="2298048"/>
            <a:ext cx="10479474" cy="14090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0D751BE-A6EE-CD4E-C5DD-234E812D5326}"/>
              </a:ext>
            </a:extLst>
          </p:cNvPr>
          <p:cNvSpPr txBox="1"/>
          <p:nvPr/>
        </p:nvSpPr>
        <p:spPr>
          <a:xfrm>
            <a:off x="3688079" y="4304316"/>
            <a:ext cx="4815840" cy="499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pc="120" dirty="0">
                <a:solidFill>
                  <a:srgbClr val="F2E9D7"/>
                </a:solidFill>
                <a:latin typeface="Lato Light" panose="020F0302020204030203" pitchFamily="34" charset="77"/>
              </a:rPr>
              <a:t>COLLECTION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4CF0252-A333-3359-9A33-0DA692CD017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09" y="125263"/>
            <a:ext cx="1816100" cy="1651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634AC8-972C-A6B4-1600-87D81664974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904" y="99567"/>
            <a:ext cx="1181100" cy="203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D6D9D60-87DB-10D0-8027-F728E4B33F12}"/>
              </a:ext>
            </a:extLst>
          </p:cNvPr>
          <p:cNvSpPr txBox="1"/>
          <p:nvPr/>
        </p:nvSpPr>
        <p:spPr>
          <a:xfrm>
            <a:off x="2472940" y="6363405"/>
            <a:ext cx="2438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BERRY BOOST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46783E-604A-706D-B047-AB2133AF1939}"/>
              </a:ext>
            </a:extLst>
          </p:cNvPr>
          <p:cNvSpPr txBox="1"/>
          <p:nvPr/>
        </p:nvSpPr>
        <p:spPr>
          <a:xfrm>
            <a:off x="7357816" y="6363405"/>
            <a:ext cx="2438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EVER FLORAL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431692-3867-D655-E70D-1ED91F6489FC}"/>
              </a:ext>
            </a:extLst>
          </p:cNvPr>
          <p:cNvSpPr txBox="1"/>
          <p:nvPr/>
        </p:nvSpPr>
        <p:spPr>
          <a:xfrm>
            <a:off x="9813022" y="6363405"/>
            <a:ext cx="2438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VIOLET</a:t>
            </a:r>
          </a:p>
        </p:txBody>
      </p:sp>
      <p:pic>
        <p:nvPicPr>
          <p:cNvPr id="46" name="Picture 4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7C27D39-08D6-0FC6-6A8D-384F0B0DB89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179" y="5367752"/>
            <a:ext cx="1054100" cy="1511300"/>
          </a:xfrm>
          <a:prstGeom prst="rect">
            <a:avLst/>
          </a:prstGeom>
        </p:spPr>
      </p:pic>
      <p:pic>
        <p:nvPicPr>
          <p:cNvPr id="50" name="Picture 49" descr="A black and white logo&#10;&#10;Description automatically generated">
            <a:extLst>
              <a:ext uri="{FF2B5EF4-FFF2-40B4-BE49-F238E27FC236}">
                <a16:creationId xmlns:a16="http://schemas.microsoft.com/office/drawing/2014/main" id="{DB99B9AE-13D8-5299-0E72-3E5CD90C854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264" y="5341818"/>
            <a:ext cx="1016000" cy="1511300"/>
          </a:xfrm>
          <a:prstGeom prst="rect">
            <a:avLst/>
          </a:prstGeom>
        </p:spPr>
      </p:pic>
      <p:pic>
        <p:nvPicPr>
          <p:cNvPr id="52" name="Picture 51" descr="A black and white rectangle&#10;&#10;Description automatically generated">
            <a:extLst>
              <a:ext uri="{FF2B5EF4-FFF2-40B4-BE49-F238E27FC236}">
                <a16:creationId xmlns:a16="http://schemas.microsoft.com/office/drawing/2014/main" id="{BEF2B3F6-1224-C749-26A4-F2F8DA89927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6113" y="5346212"/>
            <a:ext cx="457200" cy="1511300"/>
          </a:xfrm>
          <a:prstGeom prst="rect">
            <a:avLst/>
          </a:prstGeom>
        </p:spPr>
      </p:pic>
      <p:pic>
        <p:nvPicPr>
          <p:cNvPr id="5" name="Picture 4" descr="A black and white letter c&#10;&#10;Description automatically generated">
            <a:extLst>
              <a:ext uri="{FF2B5EF4-FFF2-40B4-BE49-F238E27FC236}">
                <a16:creationId xmlns:a16="http://schemas.microsoft.com/office/drawing/2014/main" id="{2B2DBFAE-DFA5-6FD9-5D35-716161119C4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5" y="5308121"/>
            <a:ext cx="1155700" cy="154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562BD-E49D-3DE2-8D77-C9DD6147505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540" y="5348514"/>
            <a:ext cx="1270000" cy="15113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407A0F9-A78F-1CFA-BC31-7E65480A1290}"/>
              </a:ext>
            </a:extLst>
          </p:cNvPr>
          <p:cNvSpPr txBox="1"/>
          <p:nvPr/>
        </p:nvSpPr>
        <p:spPr>
          <a:xfrm>
            <a:off x="24329" y="6363405"/>
            <a:ext cx="1856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MINT CRISP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A849C1-E98D-CCD2-0279-7738439C1652}"/>
              </a:ext>
            </a:extLst>
          </p:cNvPr>
          <p:cNvSpPr txBox="1"/>
          <p:nvPr/>
        </p:nvSpPr>
        <p:spPr>
          <a:xfrm>
            <a:off x="4929136" y="6363405"/>
            <a:ext cx="2438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DREAM FRESH</a:t>
            </a:r>
          </a:p>
        </p:txBody>
      </p:sp>
    </p:spTree>
    <p:extLst>
      <p:ext uri="{BB962C8B-B14F-4D97-AF65-F5344CB8AC3E}">
        <p14:creationId xmlns:p14="http://schemas.microsoft.com/office/powerpoint/2010/main" val="82936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2" grpId="0"/>
      <p:bldP spid="4" grpId="0"/>
      <p:bldP spid="35" grpId="0"/>
      <p:bldP spid="37" grpId="0"/>
      <p:bldP spid="40" grpId="0"/>
      <p:bldP spid="34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53A367D0-FE38-6E63-9C1A-4A64F250AC8E}"/>
              </a:ext>
            </a:extLst>
          </p:cNvPr>
          <p:cNvSpPr>
            <a:spLocks/>
          </p:cNvSpPr>
          <p:nvPr/>
        </p:nvSpPr>
        <p:spPr>
          <a:xfrm>
            <a:off x="-1547142" y="4485675"/>
            <a:ext cx="4644464" cy="4420334"/>
          </a:xfrm>
          <a:prstGeom prst="ellipse">
            <a:avLst/>
          </a:prstGeom>
          <a:solidFill>
            <a:srgbClr val="96240D">
              <a:alpha val="2996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erson meditating in the sun&#10;&#10;Description automatically generated">
            <a:extLst>
              <a:ext uri="{FF2B5EF4-FFF2-40B4-BE49-F238E27FC236}">
                <a16:creationId xmlns:a16="http://schemas.microsoft.com/office/drawing/2014/main" id="{C7C5DECF-6FAC-70D7-6C6E-4D1BB1183F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"/>
            <a:ext cx="12208029" cy="3789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27D87B-0966-76C3-271D-FA062E7F18E6}"/>
              </a:ext>
            </a:extLst>
          </p:cNvPr>
          <p:cNvSpPr txBox="1"/>
          <p:nvPr/>
        </p:nvSpPr>
        <p:spPr>
          <a:xfrm>
            <a:off x="254387" y="4017999"/>
            <a:ext cx="52980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23927"/>
                </a:solidFill>
                <a:latin typeface="Prata" pitchFamily="2" charset="77"/>
              </a:rPr>
              <a:t>WHAT MAKES HALOSCENT AMAZING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568BF-9FE2-318E-188C-8616E779565E}"/>
              </a:ext>
            </a:extLst>
          </p:cNvPr>
          <p:cNvSpPr txBox="1"/>
          <p:nvPr/>
        </p:nvSpPr>
        <p:spPr>
          <a:xfrm>
            <a:off x="7660409" y="5177495"/>
            <a:ext cx="62406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423927"/>
                </a:solidFill>
                <a:latin typeface="Prata" pitchFamily="2" charset="77"/>
              </a:rPr>
              <a:t>BIODEGRADABLE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0AA4E2-F3F3-24ED-A88D-12BDF7F95F3B}"/>
              </a:ext>
            </a:extLst>
          </p:cNvPr>
          <p:cNvSpPr txBox="1"/>
          <p:nvPr/>
        </p:nvSpPr>
        <p:spPr>
          <a:xfrm>
            <a:off x="3563193" y="5852665"/>
            <a:ext cx="62406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423927"/>
                </a:solidFill>
                <a:latin typeface="Prata" pitchFamily="2" charset="77"/>
              </a:rPr>
              <a:t>VERSATILE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E8638-2E01-B048-170E-30D21AC65065}"/>
              </a:ext>
            </a:extLst>
          </p:cNvPr>
          <p:cNvSpPr txBox="1"/>
          <p:nvPr/>
        </p:nvSpPr>
        <p:spPr>
          <a:xfrm>
            <a:off x="4578345" y="4498888"/>
            <a:ext cx="42459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Enhanced and longer-lasting exquisite scents.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4CAF5C-992D-26F9-F743-2698B4018F4A}"/>
              </a:ext>
            </a:extLst>
          </p:cNvPr>
          <p:cNvSpPr txBox="1"/>
          <p:nvPr/>
        </p:nvSpPr>
        <p:spPr>
          <a:xfrm>
            <a:off x="7989408" y="5498128"/>
            <a:ext cx="4835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Environmentally friendly technology.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A1EC0A-F791-6DF5-A77D-19FA12C718A4}"/>
              </a:ext>
            </a:extLst>
          </p:cNvPr>
          <p:cNvSpPr txBox="1"/>
          <p:nvPr/>
        </p:nvSpPr>
        <p:spPr>
          <a:xfrm>
            <a:off x="3930475" y="6176858"/>
            <a:ext cx="4835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Suitable for various product categories.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63C51C1-1B54-A5E1-8887-7ADB38E7AD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983" y="3211589"/>
            <a:ext cx="1130300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3348F9-28A5-B116-E2F2-59B004322399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639" y="6510983"/>
            <a:ext cx="1181100" cy="20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18ED4E-E018-2F11-32EF-9AFE1FB7836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71" y="6530742"/>
            <a:ext cx="1816100" cy="1651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410CCAA-2321-2D95-B903-6C182D224E35}"/>
              </a:ext>
            </a:extLst>
          </p:cNvPr>
          <p:cNvSpPr/>
          <p:nvPr/>
        </p:nvSpPr>
        <p:spPr>
          <a:xfrm>
            <a:off x="3069049" y="2267711"/>
            <a:ext cx="2302099" cy="2191005"/>
          </a:xfrm>
          <a:prstGeom prst="ellipse">
            <a:avLst/>
          </a:prstGeom>
          <a:solidFill>
            <a:srgbClr val="F1931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D9ED2F-FE7C-1A8B-4AAF-31D2E395333B}"/>
              </a:ext>
            </a:extLst>
          </p:cNvPr>
          <p:cNvSpPr txBox="1"/>
          <p:nvPr/>
        </p:nvSpPr>
        <p:spPr>
          <a:xfrm>
            <a:off x="-444571" y="-243251"/>
            <a:ext cx="14254577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700" dirty="0">
                <a:solidFill>
                  <a:srgbClr val="F2E9D9">
                    <a:alpha val="20000"/>
                  </a:srgbClr>
                </a:solidFill>
                <a:latin typeface="Prata" pitchFamily="2" charset="77"/>
              </a:rPr>
              <a:t>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48AC1-63EC-5969-1D6E-BE43F276AC5E}"/>
              </a:ext>
            </a:extLst>
          </p:cNvPr>
          <p:cNvSpPr txBox="1"/>
          <p:nvPr/>
        </p:nvSpPr>
        <p:spPr>
          <a:xfrm>
            <a:off x="4260777" y="4197107"/>
            <a:ext cx="62406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423927"/>
                </a:solidFill>
                <a:latin typeface="Prata" pitchFamily="2" charset="77"/>
              </a:rPr>
              <a:t>AMPLIFIED FRAGRANCE</a:t>
            </a:r>
          </a:p>
        </p:txBody>
      </p:sp>
    </p:spTree>
    <p:extLst>
      <p:ext uri="{BB962C8B-B14F-4D97-AF65-F5344CB8AC3E}">
        <p14:creationId xmlns:p14="http://schemas.microsoft.com/office/powerpoint/2010/main" val="238486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8" grpId="0"/>
      <p:bldP spid="9" grpId="0"/>
      <p:bldP spid="10" grpId="0"/>
      <p:bldP spid="11" grpId="0"/>
      <p:bldP spid="12" grpId="0"/>
      <p:bldP spid="18" grpId="0" animBg="1"/>
      <p:bldP spid="20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13785</TotalTime>
  <Words>299</Words>
  <Application>Microsoft Macintosh PowerPoint</Application>
  <PresentationFormat>Widescreen</PresentationFormat>
  <Paragraphs>60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 Display</vt:lpstr>
      <vt:lpstr>Lato Light</vt:lpstr>
      <vt:lpstr>Aptos</vt:lpstr>
      <vt:lpstr>Prata</vt:lpstr>
      <vt:lpstr>Arial</vt:lpstr>
      <vt:lpstr>Lato</vt:lpstr>
      <vt:lpstr>Office Theme</vt:lpstr>
      <vt:lpstr>PowerPoint Presentation</vt:lpstr>
      <vt:lpstr>INTRODUCING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Carman</dc:creator>
  <cp:lastModifiedBy>Matthew Carman</cp:lastModifiedBy>
  <cp:revision>70</cp:revision>
  <dcterms:created xsi:type="dcterms:W3CDTF">2024-07-11T10:58:27Z</dcterms:created>
  <dcterms:modified xsi:type="dcterms:W3CDTF">2024-08-07T12:08:53Z</dcterms:modified>
</cp:coreProperties>
</file>